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73" r:id="rId12"/>
    <p:sldId id="269" r:id="rId13"/>
    <p:sldId id="270" r:id="rId14"/>
    <p:sldId id="271" r:id="rId15"/>
    <p:sldId id="272" r:id="rId16"/>
    <p:sldId id="266" r:id="rId17"/>
    <p:sldId id="261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/>
    <p:restoredTop sz="87254"/>
  </p:normalViewPr>
  <p:slideViewPr>
    <p:cSldViewPr snapToGrid="0" snapToObjects="1">
      <p:cViewPr varScale="1">
        <p:scale>
          <a:sx n="60" d="100"/>
          <a:sy n="60" d="100"/>
        </p:scale>
        <p:origin x="17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ADFC-C8BC-874A-8EA7-EBB71B127000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D17F-55F7-194F-9514-09578658B8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30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261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576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842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5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027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14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666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D17F-55F7-194F-9514-09578658B842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391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14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6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3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4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4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7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0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6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3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8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2100" b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18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2/file/05311655a15b75fab86956663e1819cd-Paper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dpfkdlt&amp;logNo=221678800067&amp;from=search&amp;redirect=Log&amp;widgetTypeCall=true&amp;directAccess=false" TargetMode="External"/><Relationship Id="rId2" Type="http://schemas.openxmlformats.org/officeDocument/2006/relationships/hyperlink" Target="http://sanghyukchun.github.io/99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mbo-coding-note.tistory.com/28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비디오 3">
            <a:extLst>
              <a:ext uri="{FF2B5EF4-FFF2-40B4-BE49-F238E27FC236}">
                <a16:creationId xmlns:a16="http://schemas.microsoft.com/office/drawing/2014/main" id="{A5EF49BC-D404-43B7-AA47-238E38CF0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525" y="10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2EE338-D9A1-0044-9CCB-74298A17A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kumimoji="1" lang="en-US" altLang="ko-Kore-KR" sz="3600">
                <a:solidFill>
                  <a:schemeClr val="bg1"/>
                </a:solidFill>
              </a:rPr>
              <a:t>Bayesian Optimization</a:t>
            </a:r>
            <a:endParaRPr kumimoji="1" lang="ko-Kore-KR" altLang="en-US" sz="36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E43392-0089-684C-8B15-24FD604AE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166" y="4238046"/>
            <a:ext cx="3806919" cy="1741404"/>
          </a:xfrm>
        </p:spPr>
        <p:txBody>
          <a:bodyPr anchor="t">
            <a:normAutofit/>
          </a:bodyPr>
          <a:lstStyle/>
          <a:p>
            <a:r>
              <a:rPr kumimoji="1" lang="en-US" altLang="ko-Kore-KR" sz="2000">
                <a:solidFill>
                  <a:schemeClr val="bg1"/>
                </a:solidFill>
              </a:rPr>
              <a:t>Team </a:t>
            </a:r>
            <a:r>
              <a:rPr kumimoji="1" lang="ko-KR" altLang="en-US" sz="2000">
                <a:solidFill>
                  <a:schemeClr val="bg1"/>
                </a:solidFill>
              </a:rPr>
              <a:t>열려라 참깨</a:t>
            </a:r>
            <a:endParaRPr kumimoji="1" lang="ko-Kore-KR" altLang="en-US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4-1. Gaussian Process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R" dirty="0"/>
              <a:t>Mean function</a:t>
            </a:r>
          </a:p>
          <a:p>
            <a:r>
              <a:rPr kumimoji="1" lang="en-US" altLang="ko-KR" sz="1800" dirty="0"/>
              <a:t>	&gt;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Usually, the mean value is chosen, but zero-mean is also used.</a:t>
            </a:r>
          </a:p>
          <a:p>
            <a:pPr marL="342900" indent="-342900">
              <a:buFontTx/>
              <a:buChar char="-"/>
            </a:pPr>
            <a:endParaRPr kumimoji="1" lang="en-US" altLang="ko-Kore-KR" dirty="0"/>
          </a:p>
          <a:p>
            <a:pPr marL="342900" indent="-342900">
              <a:buFontTx/>
              <a:buChar char="-"/>
            </a:pPr>
            <a:r>
              <a:rPr kumimoji="1" lang="en-US" altLang="ko-Kore-KR" dirty="0"/>
              <a:t>Kernel function: A function that defines what kind of relationship the given samples have with each other.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A41AF-D05A-C447-818C-B2ECDF2E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18" y="5443716"/>
            <a:ext cx="5305400" cy="1151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C7831-5787-B542-9C18-8F35D9EF34B1}"/>
              </a:ext>
            </a:extLst>
          </p:cNvPr>
          <p:cNvSpPr txBox="1"/>
          <p:nvPr/>
        </p:nvSpPr>
        <p:spPr>
          <a:xfrm>
            <a:off x="7971960" y="5725571"/>
            <a:ext cx="285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x</a:t>
            </a:r>
            <a:r>
              <a:rPr kumimoji="1" lang="en-US" altLang="ko-Kore-KR" baseline="-25000" dirty="0" err="1"/>
              <a:t>d</a:t>
            </a:r>
            <a:r>
              <a:rPr kumimoji="1" lang="en-US" altLang="ko-Kore-KR" dirty="0"/>
              <a:t> : value of dimension d</a:t>
            </a:r>
          </a:p>
          <a:p>
            <a:r>
              <a:rPr lang="el-GR" altLang="ko-Kore-KR" dirty="0"/>
              <a:t>α,</a:t>
            </a:r>
            <a:r>
              <a:rPr lang="en-US" altLang="ko-Kore-KR" dirty="0"/>
              <a:t> </a:t>
            </a:r>
            <a:r>
              <a:rPr lang="el-GR" altLang="ko-Kore-KR" dirty="0"/>
              <a:t>θ</a:t>
            </a:r>
            <a:r>
              <a:rPr lang="en" altLang="ko-Kore-KR" baseline="-25000" dirty="0"/>
              <a:t>d</a:t>
            </a:r>
            <a:r>
              <a:rPr lang="en" altLang="ko-Kore-KR" dirty="0"/>
              <a:t> : hyper-parameter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63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5. Acquisition Function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(1)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kumimoji="1" lang="en" altLang="ko-KR" dirty="0"/>
              <a:t>There are various functions</a:t>
            </a:r>
            <a:r>
              <a:rPr kumimoji="1" lang="en-US" altLang="ko-KR" dirty="0"/>
              <a:t>,</a:t>
            </a:r>
            <a:r>
              <a:rPr kumimoji="1" lang="en" altLang="ko-KR" dirty="0"/>
              <a:t> Expected Improvement (EI) is the most used.</a:t>
            </a:r>
          </a:p>
          <a:p>
            <a:pPr marL="342900" indent="-342900">
              <a:buFontTx/>
              <a:buChar char="-"/>
            </a:pPr>
            <a:endParaRPr kumimoji="1" lang="en" altLang="ko-KR" dirty="0"/>
          </a:p>
          <a:p>
            <a:pPr marL="342900" indent="-342900">
              <a:buFontTx/>
              <a:buChar char="-"/>
            </a:pPr>
            <a:r>
              <a:rPr kumimoji="1" lang="en" altLang="ko-KR" dirty="0"/>
              <a:t>EI appropriately includes both </a:t>
            </a:r>
            <a:r>
              <a:rPr kumimoji="1" lang="en" altLang="ko-KR" b="1" dirty="0"/>
              <a:t>Exploitation </a:t>
            </a:r>
            <a:r>
              <a:rPr kumimoji="1" lang="en" altLang="ko-KR" dirty="0"/>
              <a:t>and </a:t>
            </a:r>
            <a:r>
              <a:rPr kumimoji="1" lang="en" altLang="ko-KR" b="1" dirty="0"/>
              <a:t>Exploration</a:t>
            </a:r>
            <a:r>
              <a:rPr kumimoji="1" lang="en" altLang="ko-KR" dirty="0"/>
              <a:t>.</a:t>
            </a:r>
          </a:p>
          <a:p>
            <a:pPr lvl="2" indent="0">
              <a:buNone/>
            </a:pPr>
            <a:r>
              <a:rPr kumimoji="1" lang="en-US" altLang="ko-KR" dirty="0"/>
              <a:t>	&gt;</a:t>
            </a:r>
            <a:r>
              <a:rPr kumimoji="1" lang="ko-KR" altLang="en-US" dirty="0"/>
              <a:t> </a:t>
            </a:r>
            <a:r>
              <a:rPr lang="en" altLang="ko-Kore-KR" b="1" dirty="0"/>
              <a:t>Exploitation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" altLang="ko-KR" b="1" dirty="0"/>
              <a:t>Re-irradiation into the vicinity of the investigated values.</a:t>
            </a:r>
            <a:endParaRPr lang="en-US" altLang="ko-KR" b="1" dirty="0"/>
          </a:p>
          <a:p>
            <a:pPr lvl="2" indent="0">
              <a:buNone/>
            </a:pPr>
            <a:r>
              <a:rPr kumimoji="1" lang="en-US" altLang="ko-KR" b="1" dirty="0"/>
              <a:t>	&gt;</a:t>
            </a:r>
            <a:r>
              <a:rPr kumimoji="1" lang="ko-KR" altLang="en-US" b="1" dirty="0"/>
              <a:t> </a:t>
            </a:r>
            <a:r>
              <a:rPr lang="en" altLang="ko-Kore-KR" b="1" dirty="0"/>
              <a:t>Exploration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" altLang="ko-KR" b="1" dirty="0"/>
              <a:t>Investigate the section with the highest uncertainty.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07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5. Acquisition Function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(2)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A645386-77BA-CF49-B43D-3E0D1F23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22" y="2288843"/>
            <a:ext cx="6084986" cy="45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5. Acquisition Function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–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(3)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116F51-8A12-C541-96A8-0195D8EF03DC}"/>
              </a:ext>
            </a:extLst>
          </p:cNvPr>
          <p:cNvGrpSpPr/>
          <p:nvPr/>
        </p:nvGrpSpPr>
        <p:grpSpPr>
          <a:xfrm>
            <a:off x="2077539" y="3545925"/>
            <a:ext cx="8379368" cy="838200"/>
            <a:chOff x="2773864" y="5813946"/>
            <a:chExt cx="8379368" cy="8382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AEC354-1A21-EF4C-86A2-A900D304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1032" y="5813946"/>
              <a:ext cx="7442200" cy="838200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F022AFD-61E5-C74E-93EA-E8896879C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3864" y="5961359"/>
              <a:ext cx="939800" cy="4826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EFACA04-D391-CE4E-9561-0450145AD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0" y="4637243"/>
            <a:ext cx="4508500" cy="1181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C3FEA0-0569-5940-AE60-C97061ED7E10}"/>
              </a:ext>
            </a:extLst>
          </p:cNvPr>
          <p:cNvSpPr/>
          <p:nvPr/>
        </p:nvSpPr>
        <p:spPr>
          <a:xfrm>
            <a:off x="3610708" y="3545925"/>
            <a:ext cx="3376246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DD0E09-EBC9-1B41-B535-1609FD44D842}"/>
              </a:ext>
            </a:extLst>
          </p:cNvPr>
          <p:cNvSpPr/>
          <p:nvPr/>
        </p:nvSpPr>
        <p:spPr>
          <a:xfrm>
            <a:off x="7315199" y="3557648"/>
            <a:ext cx="1359877" cy="41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D9AEAA-2922-3446-8664-2C3024E965E8}"/>
              </a:ext>
            </a:extLst>
          </p:cNvPr>
          <p:cNvCxnSpPr/>
          <p:nvPr/>
        </p:nvCxnSpPr>
        <p:spPr>
          <a:xfrm flipV="1">
            <a:off x="6084277" y="2895600"/>
            <a:ext cx="1219199" cy="69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BDC13B-9E2A-794F-8C8D-988E1C1FBE97}"/>
              </a:ext>
            </a:extLst>
          </p:cNvPr>
          <p:cNvSpPr/>
          <p:nvPr/>
        </p:nvSpPr>
        <p:spPr>
          <a:xfrm>
            <a:off x="7278527" y="2605971"/>
            <a:ext cx="3119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parameter for</a:t>
            </a:r>
          </a:p>
          <a:p>
            <a:r>
              <a:rPr lang="ko-Kore-KR" altLang="en-US" dirty="0"/>
              <a:t>exploration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3647742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6.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Limitation – (1)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ore-KR" dirty="0"/>
              <a:t>To use BO, GP hyperparameters must be tuned (kernel function parameters, etc.)</a:t>
            </a:r>
          </a:p>
          <a:p>
            <a:pPr marL="342900" indent="-342900">
              <a:buFontTx/>
              <a:buChar char="-"/>
            </a:pPr>
            <a:endParaRPr kumimoji="1" lang="en-US" altLang="ko-Kore-KR" dirty="0"/>
          </a:p>
          <a:p>
            <a:pPr marL="342900" indent="-342900">
              <a:buFontTx/>
              <a:buChar char="-"/>
            </a:pPr>
            <a:r>
              <a:rPr kumimoji="1" lang="en" altLang="ko-Kore-KR" dirty="0"/>
              <a:t>Unlike grid search or random search, parallelization is impossible because the process of finding the next point using the acquisition function is sequential.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665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6.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Limitation – (2)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0E5AC-6CDE-4340-8EBF-6C0130E7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51" y="2432495"/>
            <a:ext cx="6974683" cy="42373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3E4691-EE3D-7948-87A9-3C8BEF29B196}"/>
              </a:ext>
            </a:extLst>
          </p:cNvPr>
          <p:cNvSpPr/>
          <p:nvPr/>
        </p:nvSpPr>
        <p:spPr>
          <a:xfrm>
            <a:off x="8569411" y="4890616"/>
            <a:ext cx="3209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D260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https://papers.nips.cc/paper/2012/file/05311655a15b75fab86956663e1819cd-Paper.pdf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969E0-1BFC-5B4C-ACCC-B3367825ACEE}"/>
              </a:ext>
            </a:extLst>
          </p:cNvPr>
          <p:cNvSpPr txBox="1"/>
          <p:nvPr/>
        </p:nvSpPr>
        <p:spPr>
          <a:xfrm>
            <a:off x="8637579" y="2782669"/>
            <a:ext cx="2911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Practical Bayesian Optimization of Machine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97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7. Reference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kumimoji="1" lang="en-US" altLang="ko-Kore-KR" dirty="0"/>
              <a:t>Practical Bayesian Optimization of Machine Learning Algorithms (NIPS 2012). </a:t>
            </a:r>
            <a:r>
              <a:rPr kumimoji="1" lang="en-US" altLang="ko-Kore-KR" dirty="0" err="1"/>
              <a:t>SanghuchChun</a:t>
            </a:r>
            <a:r>
              <a:rPr kumimoji="1" lang="en-US" altLang="ko-Kore-KR" dirty="0"/>
              <a:t>. 2016. </a:t>
            </a:r>
            <a:r>
              <a:rPr kumimoji="1" lang="en-US" altLang="ko-Kore-KR" dirty="0">
                <a:hlinkClick r:id="rId2"/>
              </a:rPr>
              <a:t>http://sanghyukchun.github.io/99/</a:t>
            </a:r>
            <a:endParaRPr kumimoji="1" lang="en-US" altLang="ko-Kore-KR" dirty="0"/>
          </a:p>
          <a:p>
            <a:pPr marL="342900" indent="-342900">
              <a:buFontTx/>
              <a:buChar char="-"/>
            </a:pPr>
            <a:endParaRPr kumimoji="1" lang="en-US" altLang="ko-Kore-KR" dirty="0"/>
          </a:p>
          <a:p>
            <a:pPr marL="342900" indent="-342900">
              <a:buFontTx/>
              <a:buChar char="-"/>
            </a:pPr>
            <a:r>
              <a:rPr kumimoji="1" lang="en-US" altLang="ko-Kore-KR" dirty="0"/>
              <a:t>Bayesian Optimization. Mutex. 2019. </a:t>
            </a:r>
            <a:r>
              <a:rPr kumimoji="1" lang="en-US" altLang="ko-Kore-KR" dirty="0">
                <a:hlinkClick r:id="rId3"/>
              </a:rPr>
              <a:t>https://blog.naver.com/PostView.nhn?blogId=dpfkdlt&amp;logNo=221678800067&amp;from=search&amp;redirect=Log&amp;widgetTypeCall=true&amp;directAccess=false</a:t>
            </a:r>
            <a:r>
              <a:rPr kumimoji="1" lang="en-US" altLang="ko-Kore-KR" dirty="0"/>
              <a:t> </a:t>
            </a:r>
          </a:p>
          <a:p>
            <a:pPr marL="342900" indent="-342900">
              <a:buFontTx/>
              <a:buChar char="-"/>
            </a:pPr>
            <a:endParaRPr kumimoji="1" lang="en-US" altLang="ko-Kore-KR" dirty="0"/>
          </a:p>
          <a:p>
            <a:pPr marL="342900" indent="-342900">
              <a:buFontTx/>
              <a:buChar char="-"/>
            </a:pPr>
            <a:r>
              <a:rPr kumimoji="1" lang="en-US" altLang="ko-Kore-KR" dirty="0"/>
              <a:t>Optimization : Bayesian Optimization. </a:t>
            </a:r>
            <a:r>
              <a:rPr kumimoji="1" lang="en-US" altLang="ko-Kore-KR" dirty="0" err="1"/>
              <a:t>Kokirimambo</a:t>
            </a:r>
            <a:r>
              <a:rPr kumimoji="1" lang="en-US" altLang="ko-Kore-KR" dirty="0"/>
              <a:t>. 2020. </a:t>
            </a:r>
            <a:r>
              <a:rPr kumimoji="1" lang="en-US" altLang="ko-Kore-KR" dirty="0">
                <a:hlinkClick r:id="rId4"/>
              </a:rPr>
              <a:t>https://mambo-coding-note.tistory.com/284</a:t>
            </a:r>
            <a:r>
              <a:rPr kumimoji="1" lang="en-US" altLang="ko-Kore-KR" dirty="0"/>
              <a:t>  </a:t>
            </a:r>
          </a:p>
          <a:p>
            <a:pPr marL="457200" indent="-4572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479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0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915837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252" y="2608643"/>
            <a:ext cx="4719313" cy="195862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kumimoji="1" lang="en-US" altLang="ko-Kore-KR" sz="11500" b="0" cap="all" spc="150" dirty="0">
                <a:solidFill>
                  <a:schemeClr val="tx2"/>
                </a:solidFill>
              </a:rPr>
              <a:t>Q &amp; A</a:t>
            </a:r>
            <a:endParaRPr kumimoji="1" lang="en-US" altLang="en-US" sz="11500" b="0" cap="all" spc="150" dirty="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INDEX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kumimoji="1" lang="en-US" altLang="ko-Kore-KR" dirty="0"/>
              <a:t>What is Bayesian Optimization?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Black-box function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Bayesian Optimization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Surrogate Model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Acquisition Function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Limitation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Reference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Q &amp; A</a:t>
            </a:r>
          </a:p>
          <a:p>
            <a:pPr marL="457200" indent="-4572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232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1. What is Bayesian Optimization?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41DFD-0B07-1448-9654-CAEA2764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515" y="4649091"/>
            <a:ext cx="3918149" cy="116485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D2473F3-5547-AA4B-BD11-996F403F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256" y="4690735"/>
            <a:ext cx="3918150" cy="1164856"/>
          </a:xfrm>
        </p:spPr>
        <p:txBody>
          <a:bodyPr anchor="t">
            <a:normAutofit/>
          </a:bodyPr>
          <a:lstStyle/>
          <a:p>
            <a:r>
              <a:rPr kumimoji="1" lang="en-US" altLang="ko-Kore-KR" dirty="0"/>
              <a:t>- X : bounded domain</a:t>
            </a:r>
          </a:p>
          <a:p>
            <a:r>
              <a:rPr kumimoji="1" lang="en-US" altLang="ko-Kore-KR" dirty="0"/>
              <a:t>- f(x) : black-box function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7C3360-FD2F-2B47-BA80-EEA95DCEF0D2}"/>
              </a:ext>
            </a:extLst>
          </p:cNvPr>
          <p:cNvSpPr/>
          <p:nvPr/>
        </p:nvSpPr>
        <p:spPr>
          <a:xfrm>
            <a:off x="1535371" y="2790028"/>
            <a:ext cx="6763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" altLang="ko-Kore-KR" sz="2800" dirty="0"/>
              <a:t>One way to optimize hyperparameters.</a:t>
            </a:r>
            <a:endParaRPr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504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2. Black-box function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ackbox">
            <a:extLst>
              <a:ext uri="{FF2B5EF4-FFF2-40B4-BE49-F238E27FC236}">
                <a16:creationId xmlns:a16="http://schemas.microsoft.com/office/drawing/2014/main" id="{E22657BA-0D9E-7F40-99E7-6E4AF47C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65" y="2959301"/>
            <a:ext cx="7297734" cy="330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4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Bayesian Optimization – (1)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" altLang="ko-Kore-KR" dirty="0"/>
              <a:t>This method works in three steps.</a:t>
            </a:r>
          </a:p>
          <a:p>
            <a:endParaRPr kumimoji="1" lang="en" altLang="ko-Kore-KR" dirty="0"/>
          </a:p>
          <a:p>
            <a:pPr marL="457200" indent="-457200">
              <a:buAutoNum type="arabicPeriod"/>
            </a:pPr>
            <a:r>
              <a:rPr lang="en" altLang="ko-Kore-KR" dirty="0"/>
              <a:t>Using the observed data D = [(x</a:t>
            </a:r>
            <a:r>
              <a:rPr lang="en" altLang="ko-Kore-KR" baseline="-25000" dirty="0"/>
              <a:t>1</a:t>
            </a:r>
            <a:r>
              <a:rPr lang="en" altLang="ko-Kore-KR" dirty="0"/>
              <a:t>, f(x</a:t>
            </a:r>
            <a:r>
              <a:rPr lang="en" altLang="ko-Kore-KR" baseline="-25000" dirty="0"/>
              <a:t>1</a:t>
            </a:r>
            <a:r>
              <a:rPr lang="en" altLang="ko-Kore-KR" dirty="0"/>
              <a:t>)), (x</a:t>
            </a:r>
            <a:r>
              <a:rPr lang="en" altLang="ko-Kore-KR" baseline="-25000" dirty="0"/>
              <a:t>2</a:t>
            </a:r>
            <a:r>
              <a:rPr lang="en" altLang="ko-Kore-KR" dirty="0"/>
              <a:t>, f(x</a:t>
            </a:r>
            <a:r>
              <a:rPr lang="en" altLang="ko-Kore-KR" baseline="-25000" dirty="0"/>
              <a:t>2</a:t>
            </a:r>
            <a:r>
              <a:rPr lang="en" altLang="ko-Kore-KR" dirty="0"/>
              <a:t>)), ...] so far, we estimate f(x) using some method.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en-US" altLang="ko-KR" dirty="0">
                <a:solidFill>
                  <a:srgbClr val="FF0000"/>
                </a:solidFill>
              </a:rPr>
              <a:t>Surrogate Model</a:t>
            </a:r>
            <a:endParaRPr lang="en" altLang="ko-Kore-KR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ko-Kore-KR" dirty="0"/>
              <a:t>To predict f(x) more precisely, the next observation point (x</a:t>
            </a:r>
            <a:r>
              <a:rPr kumimoji="1" lang="en-US" altLang="ko-Kore-KR" baseline="-25000" dirty="0"/>
              <a:t>n+1</a:t>
            </a:r>
            <a:r>
              <a:rPr kumimoji="1" lang="en-US" altLang="ko-Kore-KR" dirty="0"/>
              <a:t>, f(x</a:t>
            </a:r>
            <a:r>
              <a:rPr kumimoji="1" lang="en-US" altLang="ko-Kore-KR" baseline="-25000" dirty="0"/>
              <a:t>n+1</a:t>
            </a:r>
            <a:r>
              <a:rPr kumimoji="1" lang="en-US" altLang="ko-Kore-KR" dirty="0"/>
              <a:t>)) is selected through a decision rule. =&gt; </a:t>
            </a:r>
            <a:r>
              <a:rPr kumimoji="1" lang="en-US" altLang="ko-Kore-KR" dirty="0">
                <a:solidFill>
                  <a:srgbClr val="FF0000"/>
                </a:solidFill>
              </a:rPr>
              <a:t>Acquisition function</a:t>
            </a:r>
          </a:p>
          <a:p>
            <a:pPr marL="457200" indent="-457200">
              <a:buAutoNum type="arabicPeriod"/>
            </a:pPr>
            <a:r>
              <a:rPr kumimoji="1" lang="en-US" altLang="ko-Kore-KR" dirty="0"/>
              <a:t>Add the obtained (</a:t>
            </a:r>
            <a:r>
              <a:rPr lang="en" altLang="ko-Kore-KR" dirty="0" err="1"/>
              <a:t>x</a:t>
            </a:r>
            <a:r>
              <a:rPr lang="en" altLang="ko-Kore-KR" baseline="-25000" dirty="0" err="1"/>
              <a:t>t</a:t>
            </a:r>
            <a:r>
              <a:rPr lang="en" altLang="ko-Kore-KR" dirty="0"/>
              <a:t>, f(</a:t>
            </a:r>
            <a:r>
              <a:rPr lang="en" altLang="ko-Kore-KR" dirty="0" err="1"/>
              <a:t>x</a:t>
            </a:r>
            <a:r>
              <a:rPr lang="en" altLang="ko-Kore-KR" baseline="-25000" dirty="0" err="1"/>
              <a:t>t</a:t>
            </a:r>
            <a:r>
              <a:rPr lang="en" altLang="ko-Kore-KR" dirty="0"/>
              <a:t>)</a:t>
            </a:r>
            <a:r>
              <a:rPr kumimoji="1" lang="en-US" altLang="ko-Kore-KR" dirty="0"/>
              <a:t>) to D, return to 1 and repeat until the stopping criteria are reached.</a:t>
            </a:r>
          </a:p>
          <a:p>
            <a:pPr marL="457200" indent="-457200">
              <a:buAutoNum type="arabicPeriod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5578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Bayesian Optimization – (2)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C16099-99AC-7941-92E1-188BA9D9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92" y="2773259"/>
            <a:ext cx="7620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C15D23A-92F5-A54C-A5A7-0A1DC6A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305" y="2841557"/>
            <a:ext cx="2831373" cy="3458462"/>
          </a:xfrm>
        </p:spPr>
        <p:txBody>
          <a:bodyPr anchor="t">
            <a:normAutofit fontScale="92500"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---</a:t>
            </a:r>
            <a:r>
              <a:rPr kumimoji="1" lang="en-US" altLang="ko-Kore-KR" dirty="0"/>
              <a:t> : black box function </a:t>
            </a:r>
            <a:r>
              <a:rPr kumimoji="1" lang="en-US" altLang="ko-Kore-KR" b="1" dirty="0"/>
              <a:t>f(x)</a:t>
            </a:r>
          </a:p>
          <a:p>
            <a:r>
              <a:rPr kumimoji="1" lang="en-US" altLang="ko-KR" dirty="0"/>
              <a:t>  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estimated function </a:t>
            </a:r>
            <a:r>
              <a:rPr kumimoji="1" lang="en-US" altLang="ko-KR" b="1" dirty="0"/>
              <a:t>f’(x)</a:t>
            </a:r>
          </a:p>
          <a:p>
            <a:r>
              <a:rPr kumimoji="1" lang="en-US" altLang="ko-Kore-KR" dirty="0"/>
              <a:t>      : Confidence bound that f(x) exists</a:t>
            </a:r>
          </a:p>
          <a:p>
            <a:r>
              <a:rPr kumimoji="1" lang="en-US" altLang="ko-Kore-KR" dirty="0"/>
              <a:t>EI(x) : acquisition function</a:t>
            </a:r>
            <a:endParaRPr kumimoji="1" lang="ko-Kore-KR" altLang="en-US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D0D53BB-662E-F44F-9957-4C831691D59A}"/>
              </a:ext>
            </a:extLst>
          </p:cNvPr>
          <p:cNvCxnSpPr>
            <a:cxnSpLocks/>
          </p:cNvCxnSpPr>
          <p:nvPr/>
        </p:nvCxnSpPr>
        <p:spPr>
          <a:xfrm>
            <a:off x="9241277" y="3912781"/>
            <a:ext cx="328025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자유형 16">
            <a:extLst>
              <a:ext uri="{FF2B5EF4-FFF2-40B4-BE49-F238E27FC236}">
                <a16:creationId xmlns:a16="http://schemas.microsoft.com/office/drawing/2014/main" id="{E7854EF6-D01E-D142-B3AE-9809726EF1DC}"/>
              </a:ext>
            </a:extLst>
          </p:cNvPr>
          <p:cNvSpPr/>
          <p:nvPr/>
        </p:nvSpPr>
        <p:spPr>
          <a:xfrm>
            <a:off x="9236765" y="4545496"/>
            <a:ext cx="334637" cy="318052"/>
          </a:xfrm>
          <a:custGeom>
            <a:avLst/>
            <a:gdLst>
              <a:gd name="connsiteX0" fmla="*/ 132522 w 334637"/>
              <a:gd name="connsiteY0" fmla="*/ 106017 h 318052"/>
              <a:gd name="connsiteX1" fmla="*/ 198783 w 334637"/>
              <a:gd name="connsiteY1" fmla="*/ 0 h 318052"/>
              <a:gd name="connsiteX2" fmla="*/ 251791 w 334637"/>
              <a:gd name="connsiteY2" fmla="*/ 13252 h 318052"/>
              <a:gd name="connsiteX3" fmla="*/ 265044 w 334637"/>
              <a:gd name="connsiteY3" fmla="*/ 53008 h 318052"/>
              <a:gd name="connsiteX4" fmla="*/ 278296 w 334637"/>
              <a:gd name="connsiteY4" fmla="*/ 145774 h 318052"/>
              <a:gd name="connsiteX5" fmla="*/ 318052 w 334637"/>
              <a:gd name="connsiteY5" fmla="*/ 159026 h 318052"/>
              <a:gd name="connsiteX6" fmla="*/ 318052 w 334637"/>
              <a:gd name="connsiteY6" fmla="*/ 291547 h 318052"/>
              <a:gd name="connsiteX7" fmla="*/ 291548 w 334637"/>
              <a:gd name="connsiteY7" fmla="*/ 318052 h 318052"/>
              <a:gd name="connsiteX8" fmla="*/ 198783 w 334637"/>
              <a:gd name="connsiteY8" fmla="*/ 304800 h 318052"/>
              <a:gd name="connsiteX9" fmla="*/ 172278 w 334637"/>
              <a:gd name="connsiteY9" fmla="*/ 278295 h 318052"/>
              <a:gd name="connsiteX10" fmla="*/ 132522 w 334637"/>
              <a:gd name="connsiteY10" fmla="*/ 251791 h 318052"/>
              <a:gd name="connsiteX11" fmla="*/ 0 w 334637"/>
              <a:gd name="connsiteY11" fmla="*/ 225287 h 318052"/>
              <a:gd name="connsiteX12" fmla="*/ 13252 w 334637"/>
              <a:gd name="connsiteY12" fmla="*/ 106017 h 318052"/>
              <a:gd name="connsiteX13" fmla="*/ 66261 w 334637"/>
              <a:gd name="connsiteY13" fmla="*/ 53008 h 318052"/>
              <a:gd name="connsiteX14" fmla="*/ 106017 w 334637"/>
              <a:gd name="connsiteY14" fmla="*/ 66261 h 318052"/>
              <a:gd name="connsiteX15" fmla="*/ 132522 w 334637"/>
              <a:gd name="connsiteY15" fmla="*/ 106017 h 3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4637" h="318052">
                <a:moveTo>
                  <a:pt x="132522" y="106017"/>
                </a:moveTo>
                <a:cubicBezTo>
                  <a:pt x="147983" y="94973"/>
                  <a:pt x="135209" y="0"/>
                  <a:pt x="198783" y="0"/>
                </a:cubicBezTo>
                <a:cubicBezTo>
                  <a:pt x="216996" y="0"/>
                  <a:pt x="234122" y="8835"/>
                  <a:pt x="251791" y="13252"/>
                </a:cubicBezTo>
                <a:cubicBezTo>
                  <a:pt x="256209" y="26504"/>
                  <a:pt x="262304" y="39310"/>
                  <a:pt x="265044" y="53008"/>
                </a:cubicBezTo>
                <a:cubicBezTo>
                  <a:pt x="271170" y="83637"/>
                  <a:pt x="264327" y="117836"/>
                  <a:pt x="278296" y="145774"/>
                </a:cubicBezTo>
                <a:cubicBezTo>
                  <a:pt x="284543" y="158268"/>
                  <a:pt x="304800" y="154609"/>
                  <a:pt x="318052" y="159026"/>
                </a:cubicBezTo>
                <a:cubicBezTo>
                  <a:pt x="336642" y="214795"/>
                  <a:pt x="343431" y="215408"/>
                  <a:pt x="318052" y="291547"/>
                </a:cubicBezTo>
                <a:cubicBezTo>
                  <a:pt x="314101" y="303400"/>
                  <a:pt x="300383" y="309217"/>
                  <a:pt x="291548" y="318052"/>
                </a:cubicBezTo>
                <a:cubicBezTo>
                  <a:pt x="260626" y="313635"/>
                  <a:pt x="228416" y="314678"/>
                  <a:pt x="198783" y="304800"/>
                </a:cubicBezTo>
                <a:cubicBezTo>
                  <a:pt x="186930" y="300849"/>
                  <a:pt x="182035" y="286100"/>
                  <a:pt x="172278" y="278295"/>
                </a:cubicBezTo>
                <a:cubicBezTo>
                  <a:pt x="159841" y="268346"/>
                  <a:pt x="146768" y="258914"/>
                  <a:pt x="132522" y="251791"/>
                </a:cubicBezTo>
                <a:cubicBezTo>
                  <a:pt x="95515" y="233288"/>
                  <a:pt x="34185" y="230170"/>
                  <a:pt x="0" y="225287"/>
                </a:cubicBezTo>
                <a:cubicBezTo>
                  <a:pt x="4417" y="185530"/>
                  <a:pt x="-1108" y="143352"/>
                  <a:pt x="13252" y="106017"/>
                </a:cubicBezTo>
                <a:cubicBezTo>
                  <a:pt x="22222" y="82694"/>
                  <a:pt x="66261" y="53008"/>
                  <a:pt x="66261" y="53008"/>
                </a:cubicBezTo>
                <a:cubicBezTo>
                  <a:pt x="79513" y="57426"/>
                  <a:pt x="94039" y="59074"/>
                  <a:pt x="106017" y="66261"/>
                </a:cubicBezTo>
                <a:cubicBezTo>
                  <a:pt x="116731" y="72689"/>
                  <a:pt x="117061" y="117061"/>
                  <a:pt x="132522" y="106017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9FACD-15C5-F94D-955E-5C59DAD59898}"/>
              </a:ext>
            </a:extLst>
          </p:cNvPr>
          <p:cNvSpPr/>
          <p:nvPr/>
        </p:nvSpPr>
        <p:spPr>
          <a:xfrm>
            <a:off x="5310767" y="5658678"/>
            <a:ext cx="251792" cy="236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258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Bayesian Optimization – (3)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A4C7C82-A8A9-F145-8417-D7AB6AAA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73" y="2773257"/>
            <a:ext cx="7620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F24597-6059-074F-B86E-09D3565D5637}"/>
              </a:ext>
            </a:extLst>
          </p:cNvPr>
          <p:cNvSpPr/>
          <p:nvPr/>
        </p:nvSpPr>
        <p:spPr>
          <a:xfrm>
            <a:off x="5327373" y="5247861"/>
            <a:ext cx="251792" cy="236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7B35F9-8CF9-7447-9E98-02487138B0DB}"/>
              </a:ext>
            </a:extLst>
          </p:cNvPr>
          <p:cNvSpPr/>
          <p:nvPr/>
        </p:nvSpPr>
        <p:spPr>
          <a:xfrm>
            <a:off x="2325753" y="5373757"/>
            <a:ext cx="251792" cy="236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455074C-407B-D54E-9DF9-818B06282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305" y="2841557"/>
            <a:ext cx="2831373" cy="3458462"/>
          </a:xfrm>
        </p:spPr>
        <p:txBody>
          <a:bodyPr anchor="t">
            <a:normAutofit fontScale="92500"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---</a:t>
            </a:r>
            <a:r>
              <a:rPr kumimoji="1" lang="en-US" altLang="ko-Kore-KR" dirty="0"/>
              <a:t> : black box function </a:t>
            </a:r>
            <a:r>
              <a:rPr kumimoji="1" lang="en-US" altLang="ko-Kore-KR" b="1" dirty="0"/>
              <a:t>f(x)</a:t>
            </a:r>
          </a:p>
          <a:p>
            <a:r>
              <a:rPr kumimoji="1" lang="en-US" altLang="ko-KR" dirty="0"/>
              <a:t>  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estimated function </a:t>
            </a:r>
            <a:r>
              <a:rPr kumimoji="1" lang="en-US" altLang="ko-KR" b="1" dirty="0"/>
              <a:t>f’(x)</a:t>
            </a:r>
          </a:p>
          <a:p>
            <a:r>
              <a:rPr kumimoji="1" lang="en-US" altLang="ko-Kore-KR" dirty="0"/>
              <a:t>      : Confidence bound that f(x) exists</a:t>
            </a:r>
          </a:p>
          <a:p>
            <a:r>
              <a:rPr kumimoji="1" lang="en-US" altLang="ko-Kore-KR" dirty="0"/>
              <a:t>EI(x) : acquisition function</a:t>
            </a:r>
            <a:endParaRPr kumimoji="1" lang="ko-Kore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6577A03-D602-9147-A4E4-EC3B20604D7A}"/>
              </a:ext>
            </a:extLst>
          </p:cNvPr>
          <p:cNvCxnSpPr>
            <a:cxnSpLocks/>
          </p:cNvCxnSpPr>
          <p:nvPr/>
        </p:nvCxnSpPr>
        <p:spPr>
          <a:xfrm>
            <a:off x="9241277" y="3912781"/>
            <a:ext cx="328025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자유형 20">
            <a:extLst>
              <a:ext uri="{FF2B5EF4-FFF2-40B4-BE49-F238E27FC236}">
                <a16:creationId xmlns:a16="http://schemas.microsoft.com/office/drawing/2014/main" id="{FBE94F8C-4DE0-7548-BBC3-CCDA2140A74A}"/>
              </a:ext>
            </a:extLst>
          </p:cNvPr>
          <p:cNvSpPr/>
          <p:nvPr/>
        </p:nvSpPr>
        <p:spPr>
          <a:xfrm>
            <a:off x="9236765" y="4545496"/>
            <a:ext cx="334637" cy="318052"/>
          </a:xfrm>
          <a:custGeom>
            <a:avLst/>
            <a:gdLst>
              <a:gd name="connsiteX0" fmla="*/ 132522 w 334637"/>
              <a:gd name="connsiteY0" fmla="*/ 106017 h 318052"/>
              <a:gd name="connsiteX1" fmla="*/ 198783 w 334637"/>
              <a:gd name="connsiteY1" fmla="*/ 0 h 318052"/>
              <a:gd name="connsiteX2" fmla="*/ 251791 w 334637"/>
              <a:gd name="connsiteY2" fmla="*/ 13252 h 318052"/>
              <a:gd name="connsiteX3" fmla="*/ 265044 w 334637"/>
              <a:gd name="connsiteY3" fmla="*/ 53008 h 318052"/>
              <a:gd name="connsiteX4" fmla="*/ 278296 w 334637"/>
              <a:gd name="connsiteY4" fmla="*/ 145774 h 318052"/>
              <a:gd name="connsiteX5" fmla="*/ 318052 w 334637"/>
              <a:gd name="connsiteY5" fmla="*/ 159026 h 318052"/>
              <a:gd name="connsiteX6" fmla="*/ 318052 w 334637"/>
              <a:gd name="connsiteY6" fmla="*/ 291547 h 318052"/>
              <a:gd name="connsiteX7" fmla="*/ 291548 w 334637"/>
              <a:gd name="connsiteY7" fmla="*/ 318052 h 318052"/>
              <a:gd name="connsiteX8" fmla="*/ 198783 w 334637"/>
              <a:gd name="connsiteY8" fmla="*/ 304800 h 318052"/>
              <a:gd name="connsiteX9" fmla="*/ 172278 w 334637"/>
              <a:gd name="connsiteY9" fmla="*/ 278295 h 318052"/>
              <a:gd name="connsiteX10" fmla="*/ 132522 w 334637"/>
              <a:gd name="connsiteY10" fmla="*/ 251791 h 318052"/>
              <a:gd name="connsiteX11" fmla="*/ 0 w 334637"/>
              <a:gd name="connsiteY11" fmla="*/ 225287 h 318052"/>
              <a:gd name="connsiteX12" fmla="*/ 13252 w 334637"/>
              <a:gd name="connsiteY12" fmla="*/ 106017 h 318052"/>
              <a:gd name="connsiteX13" fmla="*/ 66261 w 334637"/>
              <a:gd name="connsiteY13" fmla="*/ 53008 h 318052"/>
              <a:gd name="connsiteX14" fmla="*/ 106017 w 334637"/>
              <a:gd name="connsiteY14" fmla="*/ 66261 h 318052"/>
              <a:gd name="connsiteX15" fmla="*/ 132522 w 334637"/>
              <a:gd name="connsiteY15" fmla="*/ 106017 h 3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4637" h="318052">
                <a:moveTo>
                  <a:pt x="132522" y="106017"/>
                </a:moveTo>
                <a:cubicBezTo>
                  <a:pt x="147983" y="94973"/>
                  <a:pt x="135209" y="0"/>
                  <a:pt x="198783" y="0"/>
                </a:cubicBezTo>
                <a:cubicBezTo>
                  <a:pt x="216996" y="0"/>
                  <a:pt x="234122" y="8835"/>
                  <a:pt x="251791" y="13252"/>
                </a:cubicBezTo>
                <a:cubicBezTo>
                  <a:pt x="256209" y="26504"/>
                  <a:pt x="262304" y="39310"/>
                  <a:pt x="265044" y="53008"/>
                </a:cubicBezTo>
                <a:cubicBezTo>
                  <a:pt x="271170" y="83637"/>
                  <a:pt x="264327" y="117836"/>
                  <a:pt x="278296" y="145774"/>
                </a:cubicBezTo>
                <a:cubicBezTo>
                  <a:pt x="284543" y="158268"/>
                  <a:pt x="304800" y="154609"/>
                  <a:pt x="318052" y="159026"/>
                </a:cubicBezTo>
                <a:cubicBezTo>
                  <a:pt x="336642" y="214795"/>
                  <a:pt x="343431" y="215408"/>
                  <a:pt x="318052" y="291547"/>
                </a:cubicBezTo>
                <a:cubicBezTo>
                  <a:pt x="314101" y="303400"/>
                  <a:pt x="300383" y="309217"/>
                  <a:pt x="291548" y="318052"/>
                </a:cubicBezTo>
                <a:cubicBezTo>
                  <a:pt x="260626" y="313635"/>
                  <a:pt x="228416" y="314678"/>
                  <a:pt x="198783" y="304800"/>
                </a:cubicBezTo>
                <a:cubicBezTo>
                  <a:pt x="186930" y="300849"/>
                  <a:pt x="182035" y="286100"/>
                  <a:pt x="172278" y="278295"/>
                </a:cubicBezTo>
                <a:cubicBezTo>
                  <a:pt x="159841" y="268346"/>
                  <a:pt x="146768" y="258914"/>
                  <a:pt x="132522" y="251791"/>
                </a:cubicBezTo>
                <a:cubicBezTo>
                  <a:pt x="95515" y="233288"/>
                  <a:pt x="34185" y="230170"/>
                  <a:pt x="0" y="225287"/>
                </a:cubicBezTo>
                <a:cubicBezTo>
                  <a:pt x="4417" y="185530"/>
                  <a:pt x="-1108" y="143352"/>
                  <a:pt x="13252" y="106017"/>
                </a:cubicBezTo>
                <a:cubicBezTo>
                  <a:pt x="22222" y="82694"/>
                  <a:pt x="66261" y="53008"/>
                  <a:pt x="66261" y="53008"/>
                </a:cubicBezTo>
                <a:cubicBezTo>
                  <a:pt x="79513" y="57426"/>
                  <a:pt x="94039" y="59074"/>
                  <a:pt x="106017" y="66261"/>
                </a:cubicBezTo>
                <a:cubicBezTo>
                  <a:pt x="116731" y="72689"/>
                  <a:pt x="117061" y="117061"/>
                  <a:pt x="132522" y="106017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625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Bayesian Optimization – (4)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6EB802E-F866-B240-9F5F-F96C27930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305" y="2841557"/>
            <a:ext cx="2831373" cy="3458462"/>
          </a:xfrm>
        </p:spPr>
        <p:txBody>
          <a:bodyPr anchor="t">
            <a:normAutofit fontScale="92500"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---</a:t>
            </a:r>
            <a:r>
              <a:rPr kumimoji="1" lang="en-US" altLang="ko-Kore-KR" dirty="0"/>
              <a:t> : black box function </a:t>
            </a:r>
            <a:r>
              <a:rPr kumimoji="1" lang="en-US" altLang="ko-Kore-KR" b="1" dirty="0"/>
              <a:t>f(x)</a:t>
            </a:r>
          </a:p>
          <a:p>
            <a:r>
              <a:rPr kumimoji="1" lang="en-US" altLang="ko-KR" dirty="0"/>
              <a:t>     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estimated function </a:t>
            </a:r>
            <a:r>
              <a:rPr kumimoji="1" lang="en-US" altLang="ko-KR" b="1" dirty="0"/>
              <a:t>f’(x)</a:t>
            </a:r>
          </a:p>
          <a:p>
            <a:r>
              <a:rPr kumimoji="1" lang="en-US" altLang="ko-Kore-KR" dirty="0"/>
              <a:t>      : Confidence bound that f(x) exists</a:t>
            </a:r>
          </a:p>
          <a:p>
            <a:r>
              <a:rPr kumimoji="1" lang="en-US" altLang="ko-Kore-KR" dirty="0"/>
              <a:t>EI(x) : acquisition function</a:t>
            </a:r>
            <a:endParaRPr kumimoji="1" lang="ko-Kore-KR" altLang="en-US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C14057B-F13F-BB43-9863-03BAFDC6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073" y="2766461"/>
            <a:ext cx="7620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44FC6-8935-904E-80A8-CF7F49490E93}"/>
              </a:ext>
            </a:extLst>
          </p:cNvPr>
          <p:cNvSpPr/>
          <p:nvPr/>
        </p:nvSpPr>
        <p:spPr>
          <a:xfrm>
            <a:off x="2285997" y="4485861"/>
            <a:ext cx="251792" cy="236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075A7-0654-9444-BE55-E145C9FDBC95}"/>
              </a:ext>
            </a:extLst>
          </p:cNvPr>
          <p:cNvSpPr/>
          <p:nvPr/>
        </p:nvSpPr>
        <p:spPr>
          <a:xfrm>
            <a:off x="5252812" y="5638799"/>
            <a:ext cx="251792" cy="236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526CCD7-0985-994E-AC54-D61DE82BDDE2}"/>
              </a:ext>
            </a:extLst>
          </p:cNvPr>
          <p:cNvCxnSpPr>
            <a:cxnSpLocks/>
          </p:cNvCxnSpPr>
          <p:nvPr/>
        </p:nvCxnSpPr>
        <p:spPr>
          <a:xfrm>
            <a:off x="9241277" y="3912781"/>
            <a:ext cx="328025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자유형 21">
            <a:extLst>
              <a:ext uri="{FF2B5EF4-FFF2-40B4-BE49-F238E27FC236}">
                <a16:creationId xmlns:a16="http://schemas.microsoft.com/office/drawing/2014/main" id="{C364F011-DB8A-3544-BF55-07B47463CA15}"/>
              </a:ext>
            </a:extLst>
          </p:cNvPr>
          <p:cNvSpPr/>
          <p:nvPr/>
        </p:nvSpPr>
        <p:spPr>
          <a:xfrm>
            <a:off x="9236765" y="4545496"/>
            <a:ext cx="334637" cy="318052"/>
          </a:xfrm>
          <a:custGeom>
            <a:avLst/>
            <a:gdLst>
              <a:gd name="connsiteX0" fmla="*/ 132522 w 334637"/>
              <a:gd name="connsiteY0" fmla="*/ 106017 h 318052"/>
              <a:gd name="connsiteX1" fmla="*/ 198783 w 334637"/>
              <a:gd name="connsiteY1" fmla="*/ 0 h 318052"/>
              <a:gd name="connsiteX2" fmla="*/ 251791 w 334637"/>
              <a:gd name="connsiteY2" fmla="*/ 13252 h 318052"/>
              <a:gd name="connsiteX3" fmla="*/ 265044 w 334637"/>
              <a:gd name="connsiteY3" fmla="*/ 53008 h 318052"/>
              <a:gd name="connsiteX4" fmla="*/ 278296 w 334637"/>
              <a:gd name="connsiteY4" fmla="*/ 145774 h 318052"/>
              <a:gd name="connsiteX5" fmla="*/ 318052 w 334637"/>
              <a:gd name="connsiteY5" fmla="*/ 159026 h 318052"/>
              <a:gd name="connsiteX6" fmla="*/ 318052 w 334637"/>
              <a:gd name="connsiteY6" fmla="*/ 291547 h 318052"/>
              <a:gd name="connsiteX7" fmla="*/ 291548 w 334637"/>
              <a:gd name="connsiteY7" fmla="*/ 318052 h 318052"/>
              <a:gd name="connsiteX8" fmla="*/ 198783 w 334637"/>
              <a:gd name="connsiteY8" fmla="*/ 304800 h 318052"/>
              <a:gd name="connsiteX9" fmla="*/ 172278 w 334637"/>
              <a:gd name="connsiteY9" fmla="*/ 278295 h 318052"/>
              <a:gd name="connsiteX10" fmla="*/ 132522 w 334637"/>
              <a:gd name="connsiteY10" fmla="*/ 251791 h 318052"/>
              <a:gd name="connsiteX11" fmla="*/ 0 w 334637"/>
              <a:gd name="connsiteY11" fmla="*/ 225287 h 318052"/>
              <a:gd name="connsiteX12" fmla="*/ 13252 w 334637"/>
              <a:gd name="connsiteY12" fmla="*/ 106017 h 318052"/>
              <a:gd name="connsiteX13" fmla="*/ 66261 w 334637"/>
              <a:gd name="connsiteY13" fmla="*/ 53008 h 318052"/>
              <a:gd name="connsiteX14" fmla="*/ 106017 w 334637"/>
              <a:gd name="connsiteY14" fmla="*/ 66261 h 318052"/>
              <a:gd name="connsiteX15" fmla="*/ 132522 w 334637"/>
              <a:gd name="connsiteY15" fmla="*/ 106017 h 3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4637" h="318052">
                <a:moveTo>
                  <a:pt x="132522" y="106017"/>
                </a:moveTo>
                <a:cubicBezTo>
                  <a:pt x="147983" y="94973"/>
                  <a:pt x="135209" y="0"/>
                  <a:pt x="198783" y="0"/>
                </a:cubicBezTo>
                <a:cubicBezTo>
                  <a:pt x="216996" y="0"/>
                  <a:pt x="234122" y="8835"/>
                  <a:pt x="251791" y="13252"/>
                </a:cubicBezTo>
                <a:cubicBezTo>
                  <a:pt x="256209" y="26504"/>
                  <a:pt x="262304" y="39310"/>
                  <a:pt x="265044" y="53008"/>
                </a:cubicBezTo>
                <a:cubicBezTo>
                  <a:pt x="271170" y="83637"/>
                  <a:pt x="264327" y="117836"/>
                  <a:pt x="278296" y="145774"/>
                </a:cubicBezTo>
                <a:cubicBezTo>
                  <a:pt x="284543" y="158268"/>
                  <a:pt x="304800" y="154609"/>
                  <a:pt x="318052" y="159026"/>
                </a:cubicBezTo>
                <a:cubicBezTo>
                  <a:pt x="336642" y="214795"/>
                  <a:pt x="343431" y="215408"/>
                  <a:pt x="318052" y="291547"/>
                </a:cubicBezTo>
                <a:cubicBezTo>
                  <a:pt x="314101" y="303400"/>
                  <a:pt x="300383" y="309217"/>
                  <a:pt x="291548" y="318052"/>
                </a:cubicBezTo>
                <a:cubicBezTo>
                  <a:pt x="260626" y="313635"/>
                  <a:pt x="228416" y="314678"/>
                  <a:pt x="198783" y="304800"/>
                </a:cubicBezTo>
                <a:cubicBezTo>
                  <a:pt x="186930" y="300849"/>
                  <a:pt x="182035" y="286100"/>
                  <a:pt x="172278" y="278295"/>
                </a:cubicBezTo>
                <a:cubicBezTo>
                  <a:pt x="159841" y="268346"/>
                  <a:pt x="146768" y="258914"/>
                  <a:pt x="132522" y="251791"/>
                </a:cubicBezTo>
                <a:cubicBezTo>
                  <a:pt x="95515" y="233288"/>
                  <a:pt x="34185" y="230170"/>
                  <a:pt x="0" y="225287"/>
                </a:cubicBezTo>
                <a:cubicBezTo>
                  <a:pt x="4417" y="185530"/>
                  <a:pt x="-1108" y="143352"/>
                  <a:pt x="13252" y="106017"/>
                </a:cubicBezTo>
                <a:cubicBezTo>
                  <a:pt x="22222" y="82694"/>
                  <a:pt x="66261" y="53008"/>
                  <a:pt x="66261" y="53008"/>
                </a:cubicBezTo>
                <a:cubicBezTo>
                  <a:pt x="79513" y="57426"/>
                  <a:pt x="94039" y="59074"/>
                  <a:pt x="106017" y="66261"/>
                </a:cubicBezTo>
                <a:cubicBezTo>
                  <a:pt x="116731" y="72689"/>
                  <a:pt x="117061" y="117061"/>
                  <a:pt x="132522" y="106017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30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39984-E827-D74B-A2B6-52F5B8AF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4. Surrogate Model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83AE1-47BC-7541-961A-1D18328E4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ko-Kore-KR" dirty="0"/>
              <a:t>Various models can be used, and the most used probabilistic model is the Gaussian Process.</a:t>
            </a:r>
          </a:p>
          <a:p>
            <a:pPr marL="342900" indent="-342900">
              <a:buFontTx/>
              <a:buChar char="-"/>
            </a:pPr>
            <a:endParaRPr kumimoji="1" lang="en-US" altLang="ko-Kore-KR" dirty="0"/>
          </a:p>
          <a:p>
            <a:pPr marL="342900" indent="-342900">
              <a:buFontTx/>
              <a:buChar char="-"/>
            </a:pPr>
            <a:r>
              <a:rPr kumimoji="1" lang="en" altLang="ko-Kore-KR" dirty="0"/>
              <a:t>Gaussian Process is defined by two functions: </a:t>
            </a:r>
            <a:r>
              <a:rPr kumimoji="1" lang="en" altLang="ko-Kore-KR" b="1" dirty="0"/>
              <a:t>mean function</a:t>
            </a:r>
            <a:r>
              <a:rPr kumimoji="1" lang="en" altLang="ko-Kore-KR" dirty="0"/>
              <a:t> and </a:t>
            </a:r>
            <a:r>
              <a:rPr kumimoji="1" lang="en" altLang="ko-Kore-KR" b="1" dirty="0"/>
              <a:t>kernel function.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6385324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635</Words>
  <Application>Microsoft Macintosh PowerPoint</Application>
  <PresentationFormat>와이드스크린</PresentationFormat>
  <Paragraphs>80</Paragraphs>
  <Slides>17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Microsoft GothicNeo</vt:lpstr>
      <vt:lpstr>Calibri</vt:lpstr>
      <vt:lpstr>Corbel</vt:lpstr>
      <vt:lpstr>ShojiVTI</vt:lpstr>
      <vt:lpstr>Bayesian Optimization</vt:lpstr>
      <vt:lpstr>INDEX</vt:lpstr>
      <vt:lpstr>1. What is Bayesian Optimization?</vt:lpstr>
      <vt:lpstr>2. Black-box function</vt:lpstr>
      <vt:lpstr>3. Bayesian Optimization – (1)</vt:lpstr>
      <vt:lpstr>3. Bayesian Optimization – (2)</vt:lpstr>
      <vt:lpstr>3. Bayesian Optimization – (3)</vt:lpstr>
      <vt:lpstr>3. Bayesian Optimization – (4)</vt:lpstr>
      <vt:lpstr>4. Surrogate Model</vt:lpstr>
      <vt:lpstr>4-1. Gaussian Process</vt:lpstr>
      <vt:lpstr>5. Acquisition Function – (1)</vt:lpstr>
      <vt:lpstr>5. Acquisition Function – (2)</vt:lpstr>
      <vt:lpstr>5. Acquisition Function – (3)</vt:lpstr>
      <vt:lpstr>6. Limitation – (1)</vt:lpstr>
      <vt:lpstr>6. Limitation – (2)</vt:lpstr>
      <vt:lpstr>7. Reference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Optimization</dc:title>
  <dc:creator>오형근</dc:creator>
  <cp:lastModifiedBy>오형근</cp:lastModifiedBy>
  <cp:revision>14</cp:revision>
  <dcterms:created xsi:type="dcterms:W3CDTF">2021-09-06T04:03:29Z</dcterms:created>
  <dcterms:modified xsi:type="dcterms:W3CDTF">2021-09-08T16:05:58Z</dcterms:modified>
</cp:coreProperties>
</file>